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4" r:id="rId2"/>
  </p:sldMasterIdLst>
  <p:notesMasterIdLst>
    <p:notesMasterId r:id="rId20"/>
  </p:notesMasterIdLst>
  <p:sldIdLst>
    <p:sldId id="439" r:id="rId3"/>
    <p:sldId id="486" r:id="rId4"/>
    <p:sldId id="544" r:id="rId5"/>
    <p:sldId id="517" r:id="rId6"/>
    <p:sldId id="518" r:id="rId7"/>
    <p:sldId id="524" r:id="rId8"/>
    <p:sldId id="552" r:id="rId9"/>
    <p:sldId id="555" r:id="rId10"/>
    <p:sldId id="538" r:id="rId11"/>
    <p:sldId id="553" r:id="rId12"/>
    <p:sldId id="539" r:id="rId13"/>
    <p:sldId id="540" r:id="rId14"/>
    <p:sldId id="554" r:id="rId15"/>
    <p:sldId id="550" r:id="rId16"/>
    <p:sldId id="541" r:id="rId17"/>
    <p:sldId id="543" r:id="rId18"/>
    <p:sldId id="54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A536EA1-840D-4170-A2A7-73BCD920B886}">
          <p14:sldIdLst>
            <p14:sldId id="439"/>
            <p14:sldId id="486"/>
            <p14:sldId id="544"/>
            <p14:sldId id="517"/>
            <p14:sldId id="518"/>
            <p14:sldId id="524"/>
            <p14:sldId id="552"/>
            <p14:sldId id="555"/>
            <p14:sldId id="538"/>
            <p14:sldId id="553"/>
            <p14:sldId id="539"/>
            <p14:sldId id="540"/>
            <p14:sldId id="554"/>
            <p14:sldId id="550"/>
            <p14:sldId id="541"/>
            <p14:sldId id="543"/>
            <p14:sldId id="5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122B39"/>
    <a:srgbClr val="275E7D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38" autoAdjust="0"/>
    <p:restoredTop sz="84487" autoAdjust="0"/>
  </p:normalViewPr>
  <p:slideViewPr>
    <p:cSldViewPr snapToGrid="0">
      <p:cViewPr>
        <p:scale>
          <a:sx n="184" d="100"/>
          <a:sy n="184" d="100"/>
        </p:scale>
        <p:origin x="264" y="-24"/>
      </p:cViewPr>
      <p:guideLst/>
    </p:cSldViewPr>
  </p:slideViewPr>
  <p:notesTextViewPr>
    <p:cViewPr>
      <p:scale>
        <a:sx n="385" d="100"/>
        <a:sy n="38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340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41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0955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46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447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this page, the HTML (2700 lines long!) defines the page we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0334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7EC5CB00-17DC-42A2-AA50-C9508EB23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Overview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Determine how data is defined in HTML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(inspect element)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Parse the HTML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(Beautiful Soup)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Clean the data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(Pandas)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Visualise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(Vega-lite)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926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 Example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scrape ECO headlines and tag-lines by ‘parsing’ the HTML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0879B8-BC44-808E-3E2C-39CE8997A082}"/>
              </a:ext>
            </a:extLst>
          </p:cNvPr>
          <p:cNvGrpSpPr/>
          <p:nvPr/>
        </p:nvGrpSpPr>
        <p:grpSpPr>
          <a:xfrm>
            <a:off x="5675227" y="3390372"/>
            <a:ext cx="4730662" cy="2759707"/>
            <a:chOff x="813296" y="2542698"/>
            <a:chExt cx="4730662" cy="2759707"/>
          </a:xfrm>
        </p:grpSpPr>
        <p:pic>
          <p:nvPicPr>
            <p:cNvPr id="5" name="Picture 4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F5AF4278-C5D9-6630-D784-2075A9AD52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2512"/>
            <a:stretch/>
          </p:blipFill>
          <p:spPr>
            <a:xfrm>
              <a:off x="813296" y="2542698"/>
              <a:ext cx="4728860" cy="217229"/>
            </a:xfrm>
            <a:prstGeom prst="rect">
              <a:avLst/>
            </a:prstGeom>
          </p:spPr>
        </p:pic>
        <p:pic>
          <p:nvPicPr>
            <p:cNvPr id="9" name="Picture 8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6A9827DE-FF0E-AF77-AF23-6C09CED86B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94"/>
            <a:stretch/>
          </p:blipFill>
          <p:spPr>
            <a:xfrm>
              <a:off x="813296" y="2759927"/>
              <a:ext cx="4730662" cy="2542478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643A5BC-7430-FE0B-1025-EF7DEA391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1" y="3418466"/>
            <a:ext cx="3690543" cy="2731613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9D7EE896-30C9-B9B7-9B1E-2E82A3D3711B}"/>
              </a:ext>
            </a:extLst>
          </p:cNvPr>
          <p:cNvSpPr/>
          <p:nvPr/>
        </p:nvSpPr>
        <p:spPr>
          <a:xfrm>
            <a:off x="4784174" y="4547430"/>
            <a:ext cx="669073" cy="331410"/>
          </a:xfrm>
          <a:prstGeom prst="rightArrow">
            <a:avLst/>
          </a:prstGeom>
          <a:solidFill>
            <a:srgbClr val="36B7B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41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Using Inspect-Element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70034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determine how the target data is defined using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‘inspect-element’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see titles have a class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1EAE1-C531-62F0-B5BE-177FB6913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15" y="2617748"/>
            <a:ext cx="7772400" cy="3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594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Parse the HTML</a:t>
            </a:r>
            <a:endParaRPr lang="en-GB" sz="5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8C998A1-00BB-7D4E-755E-57B1787FF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6" y="1817576"/>
            <a:ext cx="11607873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We’ll use use a Python module, 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to interpret the HTML.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example, we can look for every title by searching for: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class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home_blocks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-item-title”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with </a:t>
            </a:r>
          </a:p>
          <a:p>
            <a:pPr marL="0" indent="0" algn="ctr">
              <a:buNone/>
            </a:pP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soup</a:t>
            </a:r>
            <a:r>
              <a:rPr lang="en-GB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find_all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class_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home__blocks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-item-title"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753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CF0494-4933-8FBF-A049-E0551631A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2F8E9-0AFD-B6D2-560D-9592D8B1A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992" y="930859"/>
            <a:ext cx="9144000" cy="1457551"/>
          </a:xfrm>
        </p:spPr>
        <p:txBody>
          <a:bodyPr>
            <a:noAutofit/>
          </a:bodyPr>
          <a:lstStyle/>
          <a:p>
            <a:pPr algn="l"/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Code-along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6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more advanced scraper</a:t>
            </a:r>
            <a:br>
              <a:rPr lang="en-GB" sz="54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sz="5400" dirty="0">
              <a:solidFill>
                <a:schemeClr val="bg1">
                  <a:lumMod val="95000"/>
                </a:scheme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57F264-5B09-D064-B95D-1C68E799A5EC}"/>
              </a:ext>
            </a:extLst>
          </p:cNvPr>
          <p:cNvSpPr txBox="1"/>
          <p:nvPr/>
        </p:nvSpPr>
        <p:spPr>
          <a:xfrm>
            <a:off x="812992" y="1659635"/>
            <a:ext cx="1039757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bonus practical session, we will use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Google </a:t>
            </a:r>
            <a:r>
              <a:rPr lang="en-GB" sz="2600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Colab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 use scrape data from the Economics Observatory website using Python. Again, we can also embed a chart displaying the scraped data into your website, using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Code 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</a:t>
            </a:r>
            <a:r>
              <a:rPr lang="en-GB" sz="26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GitHub</a:t>
            </a: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600" dirty="0">
              <a:solidFill>
                <a:prstClr val="white">
                  <a:lumMod val="95000"/>
                </a:prstClr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GB" sz="2600" dirty="0">
                <a:solidFill>
                  <a:prstClr val="white">
                    <a:lumMod val="95000"/>
                  </a:prstClr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 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through the following guided notebook: “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s5_Scraping</a:t>
            </a:r>
            <a:r>
              <a:rPr lang="en-GB" sz="26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ipynb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” (open in Google 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Colab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)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412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this session we have tried basic data scraping with </a:t>
            </a:r>
            <a:r>
              <a:rPr lang="en-GB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BeautifulSoup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There’s still much more to learn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Choose your own projects (how can you make your job easier?)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bigger projects (scrape 100 pages, not just 1)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Try advanced tools (e.g.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Selenium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887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Learn more, responsibly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2D3D8-CB34-FD58-D663-479EB963C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Rate-limiting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avoid making too many requests at once</a:t>
            </a:r>
            <a:endParaRPr lang="en-GB" b="1" i="0" u="none" strike="noStrike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Ethics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 Ensure your scraping activities do not harm the website's operation</a:t>
            </a:r>
          </a:p>
          <a:p>
            <a:pPr>
              <a:lnSpc>
                <a:spcPct val="150000"/>
              </a:lnSpc>
            </a:pPr>
            <a:r>
              <a:rPr lang="en-GB" b="1" i="0" u="none" strike="noStrike" dirty="0">
                <a:solidFill>
                  <a:srgbClr val="36B7B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Data Privacy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:</a:t>
            </a:r>
            <a:r>
              <a:rPr lang="en-GB" b="0" i="0" u="none" strike="noStrike" dirty="0">
                <a:solidFill>
                  <a:srgbClr val="0D0D0D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 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Be mindful of personal data collection. Comply with relevant data protection laws (like GDPR).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1544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3BD00-ED9D-E3C2-0E7D-7D12ED587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3043D269-1F4C-32FD-7D77-F315A9457B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49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648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9040EB-E42A-B0FB-5290-063484DA0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883A1-3F52-462B-1F9F-E1BA849B7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5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BE35A4-896F-FA04-BA3B-BDA515A6F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C41B0A-9B5D-644A-8ECD-43C976533A5A}"/>
              </a:ext>
            </a:extLst>
          </p:cNvPr>
          <p:cNvSpPr txBox="1"/>
          <p:nvPr/>
        </p:nvSpPr>
        <p:spPr>
          <a:xfrm>
            <a:off x="798580" y="4279604"/>
            <a:ext cx="609692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Scraping the HTML source</a:t>
            </a:r>
            <a:endParaRPr kumimoji="0" lang="en-GB" sz="36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00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8A317-749B-4872-9D88-959DB0F82CCD}"/>
              </a:ext>
            </a:extLst>
          </p:cNvPr>
          <p:cNvSpPr txBox="1"/>
          <p:nvPr/>
        </p:nvSpPr>
        <p:spPr>
          <a:xfrm>
            <a:off x="107877" y="1283724"/>
            <a:ext cx="8136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Today we have used data from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DF5236-9D4F-11EC-6799-80BF3F71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70" y="1683834"/>
            <a:ext cx="2377108" cy="34903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42EF6E-DA88-5061-4B7B-8BE06842F33D}"/>
              </a:ext>
            </a:extLst>
          </p:cNvPr>
          <p:cNvSpPr txBox="1"/>
          <p:nvPr/>
        </p:nvSpPr>
        <p:spPr>
          <a:xfrm>
            <a:off x="2415252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Structured Files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Excel, CSV, JSON)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E5D239-137F-7447-D0A7-E99D53EC66EE}"/>
              </a:ext>
            </a:extLst>
          </p:cNvPr>
          <p:cNvGrpSpPr/>
          <p:nvPr/>
        </p:nvGrpSpPr>
        <p:grpSpPr>
          <a:xfrm>
            <a:off x="7327851" y="1806079"/>
            <a:ext cx="2095554" cy="3245839"/>
            <a:chOff x="2376222" y="1600256"/>
            <a:chExt cx="2095554" cy="324583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6A16984-35F8-29B9-6C27-42F707AEF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76222" y="1600256"/>
              <a:ext cx="2095554" cy="118755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377D45-15E3-1DF3-5DF8-98327046C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6222" y="2787806"/>
              <a:ext cx="2095417" cy="96917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D2F889-4174-9DE9-2C3B-11BCD3AFD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7781"/>
            <a:stretch/>
          </p:blipFill>
          <p:spPr>
            <a:xfrm>
              <a:off x="2376222" y="3756984"/>
              <a:ext cx="2095417" cy="108911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3C8CCF-7642-28BB-DF0F-AD4E2DB15503}"/>
              </a:ext>
            </a:extLst>
          </p:cNvPr>
          <p:cNvSpPr txBox="1"/>
          <p:nvPr/>
        </p:nvSpPr>
        <p:spPr>
          <a:xfrm>
            <a:off x="7327851" y="5035665"/>
            <a:ext cx="20954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APIs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(e.g. ONS, ECO, FRED)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900D03-67D9-0BC4-14FA-F354F6C9A874}"/>
              </a:ext>
            </a:extLst>
          </p:cNvPr>
          <p:cNvSpPr txBox="1"/>
          <p:nvPr/>
        </p:nvSpPr>
        <p:spPr>
          <a:xfrm>
            <a:off x="2365072" y="5727844"/>
            <a:ext cx="7058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But what do we do when the data we want isn’t available?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61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4B1BCC-A90E-4957-8C7D-0153633F146C}"/>
              </a:ext>
            </a:extLst>
          </p:cNvPr>
          <p:cNvSpPr txBox="1">
            <a:spLocks/>
          </p:cNvSpPr>
          <p:nvPr/>
        </p:nvSpPr>
        <p:spPr>
          <a:xfrm>
            <a:off x="107877" y="159105"/>
            <a:ext cx="7978848" cy="869595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Data, so far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...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21BDD2-1565-0276-6751-6A4D74B27C23}"/>
              </a:ext>
            </a:extLst>
          </p:cNvPr>
          <p:cNvSpPr txBox="1"/>
          <p:nvPr/>
        </p:nvSpPr>
        <p:spPr>
          <a:xfrm>
            <a:off x="199876" y="948241"/>
            <a:ext cx="81367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400" dirty="0">
              <a:solidFill>
                <a:prstClr val="white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What if we want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812937-F760-CF64-7463-E4D64AF3F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262" y="2112923"/>
            <a:ext cx="3341982" cy="37858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3D580C-6F54-26FE-52DB-61B0597550D2}"/>
              </a:ext>
            </a:extLst>
          </p:cNvPr>
          <p:cNvSpPr txBox="1"/>
          <p:nvPr/>
        </p:nvSpPr>
        <p:spPr>
          <a:xfrm>
            <a:off x="1274262" y="5863750"/>
            <a:ext cx="326487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 from Wikipedia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3EA8C-A049-C984-8913-92BF3F887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4590" y="2117240"/>
            <a:ext cx="3079147" cy="37925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A85460-F9B1-19BC-2114-192C04226E7D}"/>
              </a:ext>
            </a:extLst>
          </p:cNvPr>
          <p:cNvSpPr txBox="1"/>
          <p:nvPr/>
        </p:nvSpPr>
        <p:spPr>
          <a:xfrm>
            <a:off x="4678524" y="5909759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News and Media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4FD5C9-12B1-D198-5C5D-2379C283A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524" y="2111714"/>
            <a:ext cx="3216066" cy="38332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A3417F0-EC64-A19A-1D75-5660569971EF}"/>
              </a:ext>
            </a:extLst>
          </p:cNvPr>
          <p:cNvSpPr txBox="1"/>
          <p:nvPr/>
        </p:nvSpPr>
        <p:spPr>
          <a:xfrm>
            <a:off x="7894590" y="5909759"/>
            <a:ext cx="29457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Prices from Supermarkets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05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</a:t>
            </a:r>
            <a:r>
              <a:rPr lang="en-GB" sz="72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762224"/>
            <a:ext cx="11445948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extraction of data from websites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the HTML source.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Easy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static HTML pages.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bit more </a:t>
            </a: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difficult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 be automated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CAPTCHA. Impersonating a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human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user. Zombie browser.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Scraping HTML pages generated on-the-fly with JavaScript.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Hard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Only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zombie browser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works, and only in some cases.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ED298-D2B1-D09B-A05B-A38114CD9DDD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 vs. LinkedIn, 2019, US Court of Appeals for the Ninth Circuit, 17-16783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LinkedIn vs.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hiQ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labs, 2021, US Supreme Court, 19-1116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748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Parsing HTML</a:t>
            </a:r>
            <a:r>
              <a:rPr lang="en-GB" sz="72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BABD79-7FCF-8C8D-A5C2-5050A55BF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27" y="2438217"/>
            <a:ext cx="4649643" cy="2314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A0159D-7B47-C870-A96B-9AA6B13C7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03695"/>
            <a:ext cx="4201391" cy="27831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28B46B4-DE1F-3ED7-0E78-2853AC0C3F40}"/>
              </a:ext>
            </a:extLst>
          </p:cNvPr>
          <p:cNvSpPr txBox="1"/>
          <p:nvPr/>
        </p:nvSpPr>
        <p:spPr>
          <a:xfrm>
            <a:off x="72736" y="2034418"/>
            <a:ext cx="43330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We started today by writing HTML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6D823E-053B-6A28-D476-5A8D6CBFC1D3}"/>
              </a:ext>
            </a:extLst>
          </p:cNvPr>
          <p:cNvSpPr txBox="1"/>
          <p:nvPr/>
        </p:nvSpPr>
        <p:spPr>
          <a:xfrm>
            <a:off x="6688281" y="4986813"/>
            <a:ext cx="43330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prstClr val="white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We’ll end it by reading HTML 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899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Using Inspect-Element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432168"/>
            <a:ext cx="11445948" cy="4700344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Our most important tool is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‘inspect-element’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Chrome, Right-click or Ctrl. Click and select ‘Inspect’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</a:p>
        </p:txBody>
      </p:sp>
      <p:pic>
        <p:nvPicPr>
          <p:cNvPr id="6" name="Picture 5" descr="A screenshot of a web page&#10;&#10;Description automatically generated">
            <a:extLst>
              <a:ext uri="{FF2B5EF4-FFF2-40B4-BE49-F238E27FC236}">
                <a16:creationId xmlns:a16="http://schemas.microsoft.com/office/drawing/2014/main" id="{26131765-880C-7DD8-2126-6EBFC04B6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33" y="2015885"/>
            <a:ext cx="3600316" cy="3532909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8D92EE2B-6F85-DD57-BAC1-CF89DDCBF5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749" y="1896813"/>
            <a:ext cx="4255855" cy="386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08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Parsing HTML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817576"/>
            <a:ext cx="114459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(Almost) all the data displayed on websites is found in the HTML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can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by searching the HTML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Everything is defined in the HTML, we just have to find it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32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1294</TotalTime>
  <Words>655</Words>
  <Application>Microsoft Macintosh PowerPoint</Application>
  <PresentationFormat>Widescreen</PresentationFormat>
  <Paragraphs>95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Circular Std Book</vt:lpstr>
      <vt:lpstr>Menlo</vt:lpstr>
      <vt:lpstr>Times New Roman</vt:lpstr>
      <vt:lpstr>Office Theme</vt:lpstr>
      <vt:lpstr>5_Custom Design</vt:lpstr>
      <vt:lpstr>PowerPoint Presentation</vt:lpstr>
      <vt:lpstr>Session 5. Data scraping </vt:lpstr>
      <vt:lpstr>Session 5. Data scraping </vt:lpstr>
      <vt:lpstr>PowerPoint Presentation</vt:lpstr>
      <vt:lpstr>PowerPoint Presentation</vt:lpstr>
      <vt:lpstr>Scraping.</vt:lpstr>
      <vt:lpstr>Parsing HTML.</vt:lpstr>
      <vt:lpstr>Using Inspect-Element.</vt:lpstr>
      <vt:lpstr>Parsing HTML.</vt:lpstr>
      <vt:lpstr>Overview.</vt:lpstr>
      <vt:lpstr>An Example.</vt:lpstr>
      <vt:lpstr>Using Inspect-Element.</vt:lpstr>
      <vt:lpstr>Parse the HTML</vt:lpstr>
      <vt:lpstr>Code-along. A more advanced scraper </vt:lpstr>
      <vt:lpstr>Learn more.</vt:lpstr>
      <vt:lpstr>Learn more, responsibly.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Finn McEvoy</cp:lastModifiedBy>
  <cp:revision>83</cp:revision>
  <dcterms:created xsi:type="dcterms:W3CDTF">2021-07-20T09:12:48Z</dcterms:created>
  <dcterms:modified xsi:type="dcterms:W3CDTF">2024-03-13T14:02:46Z</dcterms:modified>
</cp:coreProperties>
</file>

<file path=docProps/thumbnail.jpeg>
</file>